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1" r:id="rId3"/>
    <p:sldId id="322" r:id="rId4"/>
    <p:sldId id="258" r:id="rId5"/>
    <p:sldId id="326" r:id="rId6"/>
    <p:sldId id="324" r:id="rId7"/>
    <p:sldId id="317" r:id="rId8"/>
    <p:sldId id="318" r:id="rId9"/>
    <p:sldId id="319" r:id="rId10"/>
    <p:sldId id="314" r:id="rId11"/>
    <p:sldId id="323" r:id="rId12"/>
    <p:sldId id="32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162"/>
    <a:srgbClr val="E09E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40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834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63F681-D554-4734-921A-7DAF5AAEF8AF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CB05B07-AD5E-473B-B344-4EEDDE881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93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1BC034F-8F5B-4608-B773-B4805E91A0F9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E105BE-D31F-4808-A400-E42A7C41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48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1445"/>
            <a:ext cx="9144000" cy="7365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359017"/>
            <a:ext cx="7772400" cy="1835033"/>
          </a:xfrm>
        </p:spPr>
        <p:txBody>
          <a:bodyPr/>
          <a:lstStyle>
            <a:lvl1pPr algn="l">
              <a:defRPr sz="5400" b="1">
                <a:solidFill>
                  <a:srgbClr val="E09E19"/>
                </a:solidFill>
                <a:latin typeface="Myriad Pr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4561" y="3630336"/>
            <a:ext cx="6400800" cy="1752600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00316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3999" y="6356350"/>
            <a:ext cx="677333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4021" y="6353174"/>
            <a:ext cx="609600" cy="365125"/>
          </a:xfrm>
        </p:spPr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85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DCE5-6C9B-4621-9E77-E7AB141E2755}" type="datetime1">
              <a:rPr lang="en-US" smtClean="0"/>
              <a:t>12/19/2019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3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5C37-8FFD-45CD-9699-82768EBD45E1}" type="datetime1">
              <a:rPr lang="en-US" smtClean="0"/>
              <a:t>12/19/2019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16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BEF5-2F5C-420E-97DA-89A5DD704EA3}" type="datetime1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32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3AA4-0A78-453C-B00C-12E8FD9C7768}" type="datetime1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51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8309754" y="6427788"/>
            <a:ext cx="333405" cy="243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8" tIns="44445" rIns="90478" bIns="44445">
            <a:spAutoFit/>
          </a:bodyPr>
          <a:lstStyle/>
          <a:p>
            <a:pPr algn="ctr" eaLnBrk="0" hangingPunct="0"/>
            <a:fld id="{C7B1B61E-E8CC-4519-B0AE-07341E24D574}" type="slidenum">
              <a:rPr lang="en-US" sz="1000" b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pPr algn="ctr" eaLnBrk="0" hangingPunct="0"/>
              <a:t>‹#›</a:t>
            </a:fld>
            <a:endParaRPr lang="en-US" sz="1000" b="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412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8309754" y="6427788"/>
            <a:ext cx="333405" cy="243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8" tIns="44445" rIns="90478" bIns="44445">
            <a:spAutoFit/>
          </a:bodyPr>
          <a:lstStyle/>
          <a:p>
            <a:pPr algn="ctr" eaLnBrk="0" hangingPunct="0"/>
            <a:fld id="{C7B1B61E-E8CC-4519-B0AE-07341E24D574}" type="slidenum">
              <a:rPr lang="en-US" sz="1000" b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pPr algn="ctr" eaLnBrk="0" hangingPunct="0"/>
              <a:t>‹#›</a:t>
            </a:fld>
            <a:endParaRPr lang="en-US" sz="1000" b="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974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solidFill>
                  <a:srgbClr val="E09E19"/>
                </a:solidFill>
                <a:latin typeface="Myriad Pr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rgbClr val="003162"/>
                </a:solidFill>
              </a:defRPr>
            </a:lvl1pPr>
            <a:lvl2pPr>
              <a:defRPr b="1"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1445"/>
            <a:ext cx="9144000" cy="736555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3999" y="6356350"/>
            <a:ext cx="677333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4021" y="6353174"/>
            <a:ext cx="609600" cy="365125"/>
          </a:xfrm>
        </p:spPr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3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E9EF5-6404-4DEB-ABA9-422416A7801A}" type="datetime1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8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3D6E-A64F-49BF-9F7D-14A3C84624ED}" type="datetime1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7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9CAB-7FAC-4B85-B058-2FF1E5367A8D}" type="datetime1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1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C042-3278-4A83-A274-1C639C822E1A}" type="datetime1">
              <a:rPr lang="en-US" smtClean="0"/>
              <a:t>12/19/2019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1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9FCC7-638D-40EC-9259-CF096ACE815B}" type="datetime1">
              <a:rPr lang="en-US" smtClean="0"/>
              <a:t>12/19/2019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2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7D6E-1E6A-4597-9CF2-9752BDC62C08}" type="datetime1">
              <a:rPr lang="en-US" smtClean="0"/>
              <a:t>12/19/2019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1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7DC6A-210A-41E3-B0C9-E10736370DCC}" type="datetime1">
              <a:rPr lang="en-US" smtClean="0"/>
              <a:t>12/19/2019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3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359A8-4D7B-4ABE-AA29-149408D38B02}" type="datetime1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77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4" r:id="rId14"/>
    <p:sldLayoutId id="2147483665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5400" b="1" dirty="0">
                <a:solidFill>
                  <a:srgbClr val="E09E19"/>
                </a:solidFill>
                <a:latin typeface="Myriad Pro" pitchFamily="34" charset="0"/>
              </a:rPr>
              <a:t>California Workers’ Retirement Income Prospects</a:t>
            </a:r>
            <a:endParaRPr lang="en-US" sz="4000" dirty="0">
              <a:solidFill>
                <a:srgbClr val="E09E1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1999" y="3461657"/>
            <a:ext cx="7480664" cy="2100943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</a:pPr>
            <a:r>
              <a:rPr lang="en-US" sz="2400" b="1" dirty="0" err="1">
                <a:solidFill>
                  <a:srgbClr val="003162"/>
                </a:solidFill>
              </a:rPr>
              <a:t>Nari</a:t>
            </a:r>
            <a:r>
              <a:rPr lang="en-US" sz="2400" b="1" dirty="0">
                <a:solidFill>
                  <a:srgbClr val="003162"/>
                </a:solidFill>
              </a:rPr>
              <a:t> Rhee, PhD</a:t>
            </a:r>
          </a:p>
          <a:p>
            <a:pPr algn="l">
              <a:spcBef>
                <a:spcPts val="0"/>
              </a:spcBef>
            </a:pPr>
            <a:r>
              <a:rPr lang="en-US" sz="2400" b="1" dirty="0">
                <a:solidFill>
                  <a:srgbClr val="003162"/>
                </a:solidFill>
              </a:rPr>
              <a:t>UC Berkeley Center for Labor Research and Education</a:t>
            </a:r>
          </a:p>
          <a:p>
            <a:pPr algn="l">
              <a:spcBef>
                <a:spcPts val="0"/>
              </a:spcBef>
            </a:pPr>
            <a:endParaRPr lang="en-US" sz="2400" b="1" dirty="0">
              <a:solidFill>
                <a:srgbClr val="003162"/>
              </a:solidFill>
            </a:endParaRPr>
          </a:p>
          <a:p>
            <a:pPr algn="r">
              <a:spcBef>
                <a:spcPts val="0"/>
              </a:spcBef>
            </a:pPr>
            <a:r>
              <a:rPr lang="en-US" sz="1900" b="1" i="1" dirty="0">
                <a:solidFill>
                  <a:srgbClr val="003162"/>
                </a:solidFill>
              </a:rPr>
              <a:t>California Commission on Aging Elder Economic Forum:</a:t>
            </a:r>
          </a:p>
          <a:p>
            <a:pPr algn="r">
              <a:spcBef>
                <a:spcPts val="0"/>
              </a:spcBef>
            </a:pPr>
            <a:r>
              <a:rPr lang="en-US" sz="1900" b="1" i="1" dirty="0">
                <a:solidFill>
                  <a:srgbClr val="003162"/>
                </a:solidFill>
              </a:rPr>
              <a:t>Political, Economic, and Demographic Impacts on Retirement</a:t>
            </a:r>
          </a:p>
          <a:p>
            <a:pPr algn="r">
              <a:spcBef>
                <a:spcPts val="0"/>
              </a:spcBef>
            </a:pPr>
            <a:r>
              <a:rPr lang="en-US" sz="1900" b="1" dirty="0">
                <a:solidFill>
                  <a:srgbClr val="003162"/>
                </a:solidFill>
              </a:rPr>
              <a:t>November 19, 2019</a:t>
            </a:r>
          </a:p>
          <a:p>
            <a:pPr algn="r">
              <a:spcBef>
                <a:spcPts val="0"/>
              </a:spcBef>
            </a:pPr>
            <a:r>
              <a:rPr lang="en-US" sz="1900" b="1" dirty="0">
                <a:solidFill>
                  <a:srgbClr val="003162"/>
                </a:solidFill>
              </a:rPr>
              <a:t>Los Angeles, CA</a:t>
            </a:r>
          </a:p>
          <a:p>
            <a:pPr algn="l">
              <a:spcBef>
                <a:spcPts val="0"/>
              </a:spcBef>
            </a:pPr>
            <a:endParaRPr lang="en-US" sz="2400" b="1" dirty="0">
              <a:solidFill>
                <a:srgbClr val="003162"/>
              </a:solidFill>
            </a:endParaRPr>
          </a:p>
        </p:txBody>
      </p:sp>
      <p:pic>
        <p:nvPicPr>
          <p:cNvPr id="5" name="Picture 4" hidden="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1445"/>
            <a:ext cx="9144000" cy="736555"/>
          </a:xfrm>
          <a:prstGeom prst="rect">
            <a:avLst/>
          </a:prstGeom>
        </p:spPr>
      </p:pic>
      <p:pic>
        <p:nvPicPr>
          <p:cNvPr id="6" name="Pictur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1445"/>
            <a:ext cx="9144000" cy="73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186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2DA48-9521-4025-8F11-FD48BDB53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Women Face Multiple Challenges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BE1D7-3D3C-4201-AC67-D6B3AE8F7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10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E73CF89-91B4-4DD5-ABD8-7B22ACE76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Recent parity in workplace retirement plan access, but…</a:t>
            </a:r>
          </a:p>
          <a:p>
            <a:r>
              <a:rPr lang="en-US" dirty="0"/>
              <a:t>Lower salaries than men</a:t>
            </a:r>
          </a:p>
          <a:p>
            <a:r>
              <a:rPr lang="en-US" dirty="0"/>
              <a:t>Earning/saving careers interrupted &amp; shortened at both ends by unpaid caregiving</a:t>
            </a:r>
          </a:p>
          <a:p>
            <a:r>
              <a:rPr lang="en-US" dirty="0"/>
              <a:t>Longer life expectancy after retirement</a:t>
            </a:r>
          </a:p>
          <a:p>
            <a:r>
              <a:rPr lang="en-US" dirty="0"/>
              <a:t>More likely to be poor in old age</a:t>
            </a:r>
          </a:p>
        </p:txBody>
      </p:sp>
    </p:spTree>
    <p:extLst>
      <p:ext uri="{BB962C8B-B14F-4D97-AF65-F5344CB8AC3E}">
        <p14:creationId xmlns:p14="http://schemas.microsoft.com/office/powerpoint/2010/main" val="2264541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earnings?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Increasing senior labor force participation</a:t>
            </a:r>
          </a:p>
          <a:p>
            <a:r>
              <a:rPr lang="en-US" dirty="0"/>
              <a:t>Employment bifurcated between elite professional jobs and low-wage service jobs, with missing middle</a:t>
            </a:r>
          </a:p>
          <a:p>
            <a:r>
              <a:rPr lang="en-US" dirty="0"/>
              <a:t>Downward pressure on wages incl. age discrimination, less geographic mobility </a:t>
            </a:r>
          </a:p>
          <a:p>
            <a:r>
              <a:rPr lang="en-US" dirty="0"/>
              <a:t>Result: downward mobility for retiring middle class workers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39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Boosting retirement income </a:t>
            </a:r>
          </a:p>
          <a:p>
            <a:pPr lvl="1"/>
            <a:r>
              <a:rPr lang="en-US" dirty="0" err="1"/>
              <a:t>CalSavers</a:t>
            </a:r>
            <a:r>
              <a:rPr lang="en-US" dirty="0"/>
              <a:t> (auto-IRA) for private sector workers – mostly benefits young and mid-career workers</a:t>
            </a:r>
          </a:p>
          <a:p>
            <a:pPr lvl="1"/>
            <a:r>
              <a:rPr lang="en-US" dirty="0"/>
              <a:t>For older workers, goal should be to delay Social Security through savings and, if possible, earnings</a:t>
            </a:r>
          </a:p>
          <a:p>
            <a:pPr lvl="1"/>
            <a:r>
              <a:rPr lang="en-US" dirty="0"/>
              <a:t>Need to continue statewide and national conversation on improving retirement income security: Social Security, expanding pension coverage</a:t>
            </a:r>
          </a:p>
          <a:p>
            <a:r>
              <a:rPr lang="en-US" dirty="0"/>
              <a:t>Long term care insurance – </a:t>
            </a:r>
            <a:r>
              <a:rPr lang="en-US" dirty="0" err="1"/>
              <a:t>eg</a:t>
            </a:r>
            <a:r>
              <a:rPr lang="en-US" dirty="0"/>
              <a:t> WA social insurance model</a:t>
            </a:r>
          </a:p>
          <a:p>
            <a:r>
              <a:rPr lang="en-US" dirty="0"/>
              <a:t>Safety net for immigrant/undocumented elders who lack access to Social Security and other programs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California’s Triple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Aging</a:t>
            </a:r>
          </a:p>
          <a:p>
            <a:r>
              <a:rPr lang="en-US" dirty="0"/>
              <a:t>Inequality and the sagging middle: worse in CA than the US as a whole</a:t>
            </a:r>
          </a:p>
          <a:p>
            <a:r>
              <a:rPr lang="en-US" dirty="0"/>
              <a:t>Increasing share of seniors from populations that have had less opportunity to build retirement assets, i.e., immigrants and workers of color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69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Overview of Retirement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Social Security</a:t>
            </a:r>
          </a:p>
          <a:p>
            <a:pPr lvl="1"/>
            <a:r>
              <a:rPr lang="en-US" dirty="0"/>
              <a:t>average CA benefit $17,190/</a:t>
            </a:r>
            <a:r>
              <a:rPr lang="en-US" dirty="0" err="1"/>
              <a:t>yr</a:t>
            </a:r>
            <a:r>
              <a:rPr lang="en-US" dirty="0"/>
              <a:t> or $1,430/</a:t>
            </a:r>
            <a:r>
              <a:rPr lang="en-US" dirty="0" err="1"/>
              <a:t>mo</a:t>
            </a:r>
            <a:endParaRPr lang="en-US" dirty="0"/>
          </a:p>
          <a:p>
            <a:r>
              <a:rPr lang="en-US" dirty="0"/>
              <a:t>Housing wealth </a:t>
            </a:r>
          </a:p>
          <a:p>
            <a:pPr lvl="1"/>
            <a:r>
              <a:rPr lang="en-US" dirty="0"/>
              <a:t>declining home ownership rates among seniors, more prevalent mortgage debt</a:t>
            </a:r>
          </a:p>
          <a:p>
            <a:r>
              <a:rPr lang="en-US" dirty="0"/>
              <a:t>Savings &amp; Pensions </a:t>
            </a:r>
          </a:p>
          <a:p>
            <a:pPr lvl="1"/>
            <a:r>
              <a:rPr lang="en-US" dirty="0"/>
              <a:t>Typical CA worker has negligible retirement savings</a:t>
            </a:r>
          </a:p>
          <a:p>
            <a:endParaRPr lang="en-US" dirty="0"/>
          </a:p>
          <a:p>
            <a:r>
              <a:rPr lang="en-US" dirty="0"/>
              <a:t>Bottom line: typical older household has about half the private wealth they need to bridge the gap between Social Security and total retirement income need.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539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Myriad Pro" pitchFamily="34" charset="0"/>
              </a:rPr>
              <a:t>Nationally, 1/2 of Working-Age Households Face Downward Mobility in Retirement</a:t>
            </a:r>
            <a:endParaRPr lang="en-US" sz="3200" dirty="0"/>
          </a:p>
        </p:txBody>
      </p:sp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1445"/>
            <a:ext cx="9144000" cy="73655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52600" y="6199646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Source:  </a:t>
            </a:r>
            <a:r>
              <a:rPr lang="en-US" sz="12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Munnell</a:t>
            </a:r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Hou</a:t>
            </a:r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&amp; </a:t>
            </a:r>
            <a:r>
              <a:rPr lang="en-US" sz="12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Sanzenbacher</a:t>
            </a:r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“National Retirement Risk Index Shows Modest Improvement in 2016,” Center for Retirement Research, 2018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4</a:t>
            </a:fld>
            <a:endParaRPr lang="en-US"/>
          </a:p>
        </p:txBody>
      </p:sp>
      <p:pic>
        <p:nvPicPr>
          <p:cNvPr id="2" name="Picture 1" descr="Bar Chart by percentage of Working-Age Households Facing Downward Mobility i Retirement.  Data is 1983 31%, 1986 31%, 1989 30%, 1992 37%, 1995 38%, 1998 40%, 2001 38%, 2004 45%, 2007 44%, 2010 53%, 2013 52 %, and 2016 50%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101" y="2112116"/>
            <a:ext cx="5558345" cy="38908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29691" y="1672046"/>
            <a:ext cx="4728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National Retirement Risk Index, 1983-2016</a:t>
            </a:r>
          </a:p>
        </p:txBody>
      </p:sp>
    </p:spTree>
    <p:extLst>
      <p:ext uri="{BB962C8B-B14F-4D97-AF65-F5344CB8AC3E}">
        <p14:creationId xmlns:p14="http://schemas.microsoft.com/office/powerpoint/2010/main" val="2444146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Racial Wealth Gap (US)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52600" y="6199646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Source:  </a:t>
            </a:r>
            <a:r>
              <a:rPr lang="en-US" sz="12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Munnell</a:t>
            </a:r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Hou</a:t>
            </a:r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&amp; </a:t>
            </a:r>
            <a:r>
              <a:rPr lang="en-US" sz="12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Sanzenbacher</a:t>
            </a:r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“Trends in Retirement Security by Race/Ethnicity,” Center for Retirement Research, 2018.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A4ACA63-A9FD-40CC-980A-0E0BDE5DC2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443053"/>
              </p:ext>
            </p:extLst>
          </p:nvPr>
        </p:nvGraphicFramePr>
        <p:xfrm>
          <a:off x="1571348" y="1417638"/>
          <a:ext cx="5520892" cy="3926717"/>
        </p:xfrm>
        <a:graphic>
          <a:graphicData uri="http://schemas.openxmlformats.org/drawingml/2006/table">
            <a:tbl>
              <a:tblPr firstRow="1" firstCol="1" bandRow="1"/>
              <a:tblGrid>
                <a:gridCol w="1360580">
                  <a:extLst>
                    <a:ext uri="{9D8B030D-6E8A-4147-A177-3AD203B41FA5}">
                      <a16:colId xmlns:a16="http://schemas.microsoft.com/office/drawing/2014/main" val="381551149"/>
                    </a:ext>
                  </a:extLst>
                </a:gridCol>
                <a:gridCol w="1058688">
                  <a:extLst>
                    <a:ext uri="{9D8B030D-6E8A-4147-A177-3AD203B41FA5}">
                      <a16:colId xmlns:a16="http://schemas.microsoft.com/office/drawing/2014/main" val="1501935746"/>
                    </a:ext>
                  </a:extLst>
                </a:gridCol>
                <a:gridCol w="1054552">
                  <a:extLst>
                    <a:ext uri="{9D8B030D-6E8A-4147-A177-3AD203B41FA5}">
                      <a16:colId xmlns:a16="http://schemas.microsoft.com/office/drawing/2014/main" val="233682886"/>
                    </a:ext>
                  </a:extLst>
                </a:gridCol>
                <a:gridCol w="1054552">
                  <a:extLst>
                    <a:ext uri="{9D8B030D-6E8A-4147-A177-3AD203B41FA5}">
                      <a16:colId xmlns:a16="http://schemas.microsoft.com/office/drawing/2014/main" val="1272419711"/>
                    </a:ext>
                  </a:extLst>
                </a:gridCol>
                <a:gridCol w="992520">
                  <a:extLst>
                    <a:ext uri="{9D8B030D-6E8A-4147-A177-3AD203B41FA5}">
                      <a16:colId xmlns:a16="http://schemas.microsoft.com/office/drawing/2014/main" val="2807385088"/>
                    </a:ext>
                  </a:extLst>
                </a:gridCol>
              </a:tblGrid>
              <a:tr h="794422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1" cap="small" dirty="0">
                          <a:solidFill>
                            <a:srgbClr val="BCB8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Table 1. Median Net</a:t>
                      </a:r>
                      <a:r>
                        <a:rPr lang="en-US" sz="1500" b="1" dirty="0">
                          <a:solidFill>
                            <a:srgbClr val="BCB8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cap="small" dirty="0">
                          <a:solidFill>
                            <a:srgbClr val="BCB8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Wealth (in 2016 Dollars) by Race/Ethnicity, 2007-2016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682039"/>
                  </a:ext>
                </a:extLst>
              </a:tr>
              <a:tr h="33290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Race/ethnicity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080188"/>
                  </a:ext>
                </a:extLst>
              </a:tr>
              <a:tr h="366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Level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540226"/>
                  </a:ext>
                </a:extLst>
              </a:tr>
              <a:tr h="29885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$183,100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$113,400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$106,000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$132,100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979830"/>
                  </a:ext>
                </a:extLst>
              </a:tr>
              <a:tr h="2770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Black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39,000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18,500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13,300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18,300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5600991"/>
                  </a:ext>
                </a:extLst>
              </a:tr>
              <a:tr h="2770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Hispanic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59,300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21,800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17,700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24,400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274172"/>
                  </a:ext>
                </a:extLst>
              </a:tr>
              <a:tr h="332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Ratio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931631"/>
                  </a:ext>
                </a:extLst>
              </a:tr>
              <a:tr h="2770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White/Black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379645"/>
                  </a:ext>
                </a:extLst>
              </a:tr>
              <a:tr h="5685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White/Hispanic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049850"/>
                  </a:ext>
                </a:extLst>
              </a:tr>
              <a:tr h="400995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Sources: Authors' calculations from the SCF (2007-2016).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39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825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Majority of private sector workers of all races, including 7 out of 10 Latinos, lack access to workplace retirement plans</a:t>
            </a:r>
          </a:p>
        </p:txBody>
      </p:sp>
      <p:pic>
        <p:nvPicPr>
          <p:cNvPr id="5" name="Content Placeholder 4" descr="Chart showing share of workers without workplace retirement plan access, by race, California private sector employees age 25-64, 2014-2017.  White 55%, Black 57%, Asian 60%, Latino 69%, and Other 61%.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5730" r="-746"/>
          <a:stretch/>
        </p:blipFill>
        <p:spPr>
          <a:xfrm>
            <a:off x="1042056" y="1763486"/>
            <a:ext cx="7421965" cy="429736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52600" y="6199646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Source:  N. Rhee, “Half of California Private Sector Workers Have No Retirement Assets,” UC Berkeley Center for Labor Research and Education, 2019. </a:t>
            </a:r>
          </a:p>
        </p:txBody>
      </p:sp>
    </p:spTree>
    <p:extLst>
      <p:ext uri="{BB962C8B-B14F-4D97-AF65-F5344CB8AC3E}">
        <p14:creationId xmlns:p14="http://schemas.microsoft.com/office/powerpoint/2010/main" val="3538701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About half of private sector workers in CA have no IRA, 401(k), or pension</a:t>
            </a:r>
          </a:p>
        </p:txBody>
      </p:sp>
      <p:pic>
        <p:nvPicPr>
          <p:cNvPr id="5" name="Content Placeholder 4" descr="Pie chart of Retirement asset ownership, California private sector workers age 25-64, 2014. No retirement assets 48%, Currently owns IRA/401(k) account or participates in a pension 46%, and Included in previous employer's pension or profit sharing plan only 6%.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927" r="1939" b="10043"/>
          <a:stretch/>
        </p:blipFill>
        <p:spPr>
          <a:xfrm>
            <a:off x="1079764" y="1821474"/>
            <a:ext cx="6984471" cy="412786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52600" y="6199646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Source:  N. Rhee, “Half of California Private Sector Workers Have No Retirement Assets,” UC Berkeley Center for Labor Research and Education, 2019. </a:t>
            </a:r>
          </a:p>
        </p:txBody>
      </p:sp>
    </p:spTree>
    <p:extLst>
      <p:ext uri="{BB962C8B-B14F-4D97-AF65-F5344CB8AC3E}">
        <p14:creationId xmlns:p14="http://schemas.microsoft.com/office/powerpoint/2010/main" val="1055352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3 out of 4 low-income workers and half of middle-income workers have no retirement assets</a:t>
            </a:r>
          </a:p>
        </p:txBody>
      </p:sp>
      <p:pic>
        <p:nvPicPr>
          <p:cNvPr id="5" name="Content Placeholder 4" descr="Chart reflecting share of workders with no IRA/401(k) ownership or accrued pension benefits by earnings category, California private sector employees age 25-64, 2014.  Top 20% ($85,290+) 6%, Second 20% ($50,136-$85,289) 30%, Middle 20% ($31,283-$50,135) 50%, Fourth 20% ($18, 770-31,282) 75%, and Bottom 20% (&lt;$18,770) 77%.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3421" r="845" b="8362"/>
          <a:stretch/>
        </p:blipFill>
        <p:spPr>
          <a:xfrm>
            <a:off x="1282827" y="1693561"/>
            <a:ext cx="6803081" cy="431113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61160" y="6260624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Source:  N. Rhee, “Half of California Private Sector Workers Have No Retirement Assets,” UC Berkeley Center for Labor Research and Education, 2019. </a:t>
            </a:r>
          </a:p>
        </p:txBody>
      </p:sp>
    </p:spTree>
    <p:extLst>
      <p:ext uri="{BB962C8B-B14F-4D97-AF65-F5344CB8AC3E}">
        <p14:creationId xmlns:p14="http://schemas.microsoft.com/office/powerpoint/2010/main" val="2951370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Typical older household in CA has half the private wealth they need to retire with adequate income.</a:t>
            </a:r>
          </a:p>
        </p:txBody>
      </p:sp>
      <p:pic>
        <p:nvPicPr>
          <p:cNvPr id="5" name="Content Placeholder 4" descr="Bar chart of median net worth to income ratio by age group, California families age 25-64, 2014.  25-34 .31, 35-44 .65 45-54 1.49, 55-64 3.64 and Lower-Bound Target (by Age 65) 7.00.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6300" b="12653"/>
          <a:stretch/>
        </p:blipFill>
        <p:spPr>
          <a:xfrm>
            <a:off x="911321" y="2082732"/>
            <a:ext cx="7552700" cy="360534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43595" y="6273687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Source:  N. Rhee, “Half of California Private Sector Workers Have No Retirement Assets,” UC Berkeley Center for Labor Research and Education, 2019. </a:t>
            </a:r>
          </a:p>
        </p:txBody>
      </p:sp>
    </p:spTree>
    <p:extLst>
      <p:ext uri="{BB962C8B-B14F-4D97-AF65-F5344CB8AC3E}">
        <p14:creationId xmlns:p14="http://schemas.microsoft.com/office/powerpoint/2010/main" val="2428849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673</Words>
  <Application>Microsoft Office PowerPoint</Application>
  <PresentationFormat>On-screen Show (4:3)</PresentationFormat>
  <Paragraphs>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Myriad Pro</vt:lpstr>
      <vt:lpstr>Times New Roman</vt:lpstr>
      <vt:lpstr>Office Theme</vt:lpstr>
      <vt:lpstr>California Workers’ Retirement Income Prospects</vt:lpstr>
      <vt:lpstr>California’s Triple Challenge</vt:lpstr>
      <vt:lpstr>Overview of Retirement Resources</vt:lpstr>
      <vt:lpstr>Nationally, 1/2 of Working-Age Households Face Downward Mobility in Retirement</vt:lpstr>
      <vt:lpstr>Racial Wealth Gap (US)</vt:lpstr>
      <vt:lpstr>Majority of private sector workers of all races, including 7 out of 10 Latinos, lack access to workplace retirement plans</vt:lpstr>
      <vt:lpstr>About half of private sector workers in CA have no IRA, 401(k), or pension</vt:lpstr>
      <vt:lpstr>3 out of 4 low-income workers and half of middle-income workers have no retirement assets</vt:lpstr>
      <vt:lpstr>Typical older household in CA has half the private wealth they need to retire with adequate income.</vt:lpstr>
      <vt:lpstr>Women Face Multiple Challenges</vt:lpstr>
      <vt:lpstr>What about earnings?</vt:lpstr>
      <vt:lpstr>Policy Considerations</vt:lpstr>
    </vt:vector>
  </TitlesOfParts>
  <Company>UCB IRLE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Raising labor standards at the local level</dc:title>
  <dc:creator>Jenifer Macgillvary</dc:creator>
  <cp:lastModifiedBy>Kuroda, Dale@CCoA</cp:lastModifiedBy>
  <cp:revision>121</cp:revision>
  <cp:lastPrinted>2015-11-11T01:33:02Z</cp:lastPrinted>
  <dcterms:created xsi:type="dcterms:W3CDTF">2015-10-22T19:48:38Z</dcterms:created>
  <dcterms:modified xsi:type="dcterms:W3CDTF">2019-12-19T19:50:31Z</dcterms:modified>
</cp:coreProperties>
</file>